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95" r:id="rId6"/>
    <p:sldId id="294" r:id="rId7"/>
    <p:sldId id="312" r:id="rId8"/>
    <p:sldId id="296" r:id="rId9"/>
    <p:sldId id="297" r:id="rId10"/>
    <p:sldId id="311" r:id="rId11"/>
    <p:sldId id="298" r:id="rId12"/>
    <p:sldId id="299" r:id="rId13"/>
    <p:sldId id="300" r:id="rId14"/>
    <p:sldId id="307" r:id="rId15"/>
    <p:sldId id="308" r:id="rId16"/>
    <p:sldId id="309" r:id="rId17"/>
    <p:sldId id="310" r:id="rId18"/>
    <p:sldId id="301" r:id="rId19"/>
    <p:sldId id="302" r:id="rId20"/>
    <p:sldId id="306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75C3E53-5C2E-4A1B-9E17-4C546912BFB6}">
          <p14:sldIdLst>
            <p14:sldId id="256"/>
            <p14:sldId id="295"/>
            <p14:sldId id="294"/>
            <p14:sldId id="312"/>
            <p14:sldId id="296"/>
            <p14:sldId id="297"/>
            <p14:sldId id="311"/>
            <p14:sldId id="298"/>
            <p14:sldId id="299"/>
            <p14:sldId id="300"/>
            <p14:sldId id="307"/>
            <p14:sldId id="308"/>
            <p14:sldId id="309"/>
            <p14:sldId id="310"/>
            <p14:sldId id="301"/>
            <p14:sldId id="302"/>
            <p14:sldId id="306"/>
          </p14:sldIdLst>
        </p14:section>
        <p14:section name="Untitled Section" id="{E38311EC-939F-474B-A73E-C90B001D3CCC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9C2"/>
    <a:srgbClr val="A5A5A5"/>
    <a:srgbClr val="BEB9AA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86" autoAdjust="0"/>
    <p:restoredTop sz="93595" autoAdjust="0"/>
  </p:normalViewPr>
  <p:slideViewPr>
    <p:cSldViewPr snapToGrid="0">
      <p:cViewPr varScale="1">
        <p:scale>
          <a:sx n="110" d="100"/>
          <a:sy n="110" d="100"/>
        </p:scale>
        <p:origin x="240" y="120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-40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 spacing + Page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DCD8D3-DF79-446E-9961-5797EE888B4C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467C95-DF23-40B9-B265-2E6F3DE2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1" cy="348532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Input-Output Zero Greenhouse Gas Simulation – Method &amp; Results:</a:t>
            </a:r>
            <a:b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to the ‘Sheep, Grains, Beef &amp; Dairy Cattle’    Sector of the Hindmarsh, </a:t>
            </a:r>
            <a:r>
              <a:rPr lang="en-US" sz="4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Horsham Rural City LGA Regional Economies</a:t>
            </a:r>
            <a:b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7A48A35-E5E4-4A5F-9F91-BAEA4F5DF2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3485323"/>
            <a:ext cx="5969390" cy="33726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Craig Hurley,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McPhee,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Abdel K Halabi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Innovation, Science &amp; Sustainability: February 2024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BBB9E2-CC20-606E-98EB-6EDC7AB06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1"/>
            <a:ext cx="5969391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" y="534692"/>
            <a:ext cx="12192000" cy="631741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6 shows for all 4 LGA regional economies, a summary economic impact on all 114 sectors by illustrating the five (5) strongest and five (5) weakest performing sectors post carbon sequestration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 Production outputs for all sectors increased (C2)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defTabSz="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	 Sector employment (C10increased for all sectors)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An exception was ‘Library &amp; Other Information Services (S6001)’ within the 			Hindmarsh weakest 5 category  (due to an initial low multiplier value / 				relationship)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Incomes (COE) and Profits (GOSMI) as shown in C3 and C4 respectively increased in 			value for / in all sectors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Nearly all taxation measures being ‘taxes less subsidies on products (TLSP)’ and ‘other 		taxes less subsidies on production (OTLSP) as listed in C5 and C6 respectively, 		increased for most sectors.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22239"/>
            <a:ext cx="12058649" cy="566874"/>
          </a:xfrm>
        </p:spPr>
        <p:txBody>
          <a:bodyPr>
            <a:noAutofit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Zero Simulation – Results Summary Table 6 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399301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" y="534692"/>
            <a:ext cx="12192000" cy="63174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exceptions due to lower linkage / multiplier effect from the sector being adjusted (sheep, grains, beef &amp; dairy cattle, S0101).  These were: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‘Library &amp; other information services (S6001)’ within Hindmarsh weakest 5 (TLSL, C5)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‘Heritage, creative &amp; performing arts (S8901)’ within Hindmarsh weakest 5 (TLSP, C5)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‘Arts, sport, adult &amp; other education services (S8201)’ within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weakest 5 (TLSP, C5)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‘Health care services (S8401)’ within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weakest 5 (TLSP, C5)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‘Residential care &amp; social assistance services (S8601)’ within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weakwest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(TLSP,  C5)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‘Heritage, creative &amp; performing arts (S8901) within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weakest 5 (TLSP, C5)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‘Library &amp; other information services (S6001)’ within Horsham weakest 5 (TLSP, C5)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‘Art, sport &amp; other education services (S8201)’ within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weakest 5 (OTLSP, C6)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‘Residential care &amp; social assistance services (S8601)’ within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weakest 5 (OTLSP, C6)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22239"/>
            <a:ext cx="12058649" cy="566874"/>
          </a:xfrm>
        </p:spPr>
        <p:txBody>
          <a:bodyPr>
            <a:noAutofit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Zero Simulation – Results Summary Table 6 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3245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" y="534692"/>
            <a:ext cx="12192000" cy="631741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‘Imports of goods’ (C7) increased for almost all sectors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7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</a:t>
            </a: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exception was “Arts, sports, adult &amp; other education services (S8201)’ within 			</a:t>
            </a:r>
            <a:r>
              <a:rPr lang="en-AU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Yarriabbiack</a:t>
            </a: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weakest 5, due to weaker multiplier / linkage effect from stimulated 			sector S0101)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‘Imports of services’ (C8) increased for almost all sectors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</a:t>
            </a: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were (a) ‘Arts, sport, adult &amp; other education services (S8201)’ and (b) 			residential care and social assistance services (S8601),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7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</a:t>
            </a: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were within the </a:t>
            </a:r>
            <a:r>
              <a:rPr lang="en-AU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weakest 5 due to weaker linkage multiplier effect 			from stimulated sector 	S0101.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added (C9) increased for all sectors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those LGA sectors within the weakest performing category, some economic variables increased their contributions , but this measured  &lt; 1.0% of the whole variable (indicator)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West-Wimmera presented some surprising results: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For top 5 performing sectors the increases in economic variable values were more than 		those in other LGAs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For the lowest 5 performing sectors, the economic variables showed no increase at the 		5 decimal level, possibly due to stronger and lower linkage &amp; multiplier </a:t>
            </a:r>
            <a:r>
              <a:rPr lang="en-AU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comnnections</a:t>
            </a:r>
            <a:r>
              <a:rPr lang="en-A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respectively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22239"/>
            <a:ext cx="12058649" cy="412453"/>
          </a:xfrm>
        </p:spPr>
        <p:txBody>
          <a:bodyPr>
            <a:noAutofit/>
          </a:bodyPr>
          <a:lstStyle/>
          <a:p>
            <a:r>
              <a:rPr lang="en-A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Zero Simulation – Results Summary Table 6</a:t>
            </a:r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1105340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" y="534692"/>
            <a:ext cx="12192000" cy="65676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summary, all sectors in all 4 LGAs improved production outputs, related employment, incomes, profits, and value-added: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Changes to other sectors within each LGA occur as they 			absorb flow-</a:t>
            </a:r>
            <a:r>
              <a:rPr lang="en-AU" sz="5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en-AU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generated by the zero GHG simulation to 		‘Sheep, grains, beef and dairy cattle sector’ (S0101)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	Most other economic variables increased in contributions 			excepts the exceptions listed 	earlier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No unusual data movements or inexplicable results were 			obtained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22239"/>
            <a:ext cx="12058649" cy="412453"/>
          </a:xfrm>
        </p:spPr>
        <p:txBody>
          <a:bodyPr>
            <a:noAutofit/>
          </a:bodyPr>
          <a:lstStyle/>
          <a:p>
            <a:r>
              <a:rPr lang="en-A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Zero Simulation – Results Summary Table 6</a:t>
            </a:r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67684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" y="534692"/>
            <a:ext cx="12192000" cy="656767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that for all sectors in all 4 LGAs, imports &amp; exports of both goods and services have increased: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However, some sectors demonstrated very slight decreases in net-exports (i.e. 			exports less imports) for either their goods or services category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These do not include any of the 7 related agricultural sectors referred to in 			Report S6, and fall mainly within the lowest 5 performers of each LGA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Due in most cases, to their import component increasing slightly more than its 			corresponding export component due to very slightly multiplier s for those 			variables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This is not a concern as the relevant sector’s labour earnings and profits for 			farmers, graziers, and businesses, that is COE and GOSMI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respecetively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		have all increased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68288" algn="l"/>
              </a:tabLst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In summary, there is no loss of incomes for any group of wage earners or 			producers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22239"/>
            <a:ext cx="12058649" cy="412453"/>
          </a:xfrm>
        </p:spPr>
        <p:txBody>
          <a:bodyPr>
            <a:noAutofit/>
          </a:bodyPr>
          <a:lstStyle/>
          <a:p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Zero Simulation – Results Summary Table 7</a:t>
            </a:r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2604613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6EBF-0049-A5E2-EEE3-B848DC4DFC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E10D7-9152-4926-A3A3-921246B12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BE4F-485E-C30F-34C1-C6F559DCFA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49357"/>
            <a:ext cx="12191999" cy="62027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suggest that the ‘sheep, grains, beef &amp; dairy cattle’ sector has substantially improved performance in all LGAs without employment loss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sectors benefitted from flow-</a:t>
            </a:r>
            <a:r>
              <a:rPr lang="en-A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absorbed into their production processes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assumption was that the technology of the day was responsible for the sector’s quantity &amp; type of energy being sourced, its volume of emissions produced and sector balances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were influenced by domestic and global demand patterns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study to be performed for West-Wimmera LGA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7EE003-EB81-B86C-159B-C8A18ACD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1"/>
            <a:ext cx="10499725" cy="649356"/>
          </a:xfrm>
        </p:spPr>
        <p:txBody>
          <a:bodyPr>
            <a:normAutofit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Implications &amp; 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133691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" y="516835"/>
            <a:ext cx="12058650" cy="63352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analysis on a state wide basis from say 2013 to 2020 for all 114 sectors can verify if technology &amp; fuel substitution (switching) processes and price effects are both at play and to what extent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	</a:t>
            </a: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changes in fuel sourcing for both Australian and new UN systems which is 	more specific and detailed (decomposed particularly with agricultural emissions)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	Reconcile) the two systems,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and fuel sourcing multiplier changes should be determined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      </a:t>
            </a: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 energy sources to all 114 sector balances to emissions for each of the 114 sectors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fuel sourcing and technology changes are industry specific – that is they relate to either sheep, grains or say beef cattle production – impacts may vary across regions depending upon the regions particular farming or production intensity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desires that such changes should continue and that those energy sources and technologies that produce lower GHG emissions become increasingly more readily available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A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	</a:t>
            </a: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supply restrictions to these new energies and their sources?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0"/>
            <a:ext cx="10499725" cy="516835"/>
          </a:xfrm>
        </p:spPr>
        <p:txBody>
          <a:bodyPr>
            <a:normAutofit fontScale="90000"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Implications &amp; Future Research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3150681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357809"/>
            <a:ext cx="11925299" cy="637795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 </a:t>
            </a:r>
            <a:r>
              <a:rPr lang="en-A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Sounness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Wimmera Development Board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National Accounts: State Accounts 2016-17, 2017-18, 2018-19, Australian Bureau of Statistics,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National Accounts: Input-Output Tables, 2016-17, 2017-18, 2018-19, Australian Bureau of Statistics,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 Updates of Australia’s national Greenhouse Gas Inventory: June 2016, 2017, 2018, 2019, 2020, 2021, Australian Government, Department of Environment and Energy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Victorian Greenhouse Gas Emissions Report, 2016, 2017, 2018, 2019, Victorian Department of Environment, Land, Water and Planning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 G., (1993), Input-Output for Practitioners, University of Queensland Press</a:t>
            </a:r>
          </a:p>
        </p:txBody>
      </p:sp>
    </p:spTree>
    <p:extLst>
      <p:ext uri="{BB962C8B-B14F-4D97-AF65-F5344CB8AC3E}">
        <p14:creationId xmlns:p14="http://schemas.microsoft.com/office/powerpoint/2010/main" val="1338072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9E24BCE-48CF-4EA0-8CEE-DABDE8C63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6017"/>
            <a:ext cx="11925300" cy="6281531"/>
          </a:xfrm>
        </p:spPr>
        <p:txBody>
          <a:bodyPr/>
          <a:lstStyle/>
          <a:p>
            <a:pPr algn="ctr"/>
            <a:r>
              <a:rPr lang="en-US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BF214639-68C6-49E7-90D4-F4DAFEFB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4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528623"/>
            <a:ext cx="11925299" cy="61703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Wimmera Broadacre Net Zero Emissions Project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Craig &amp; Abdel have explained)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continue on from Craig’s description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this?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Important to estimate what reducing GHGs will do to regional economies in particular 		primary production while shifting towards less polluting technologies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Are alternative energies coming on stream and available?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What are the impediments to this?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Farm derived sample data, GHG Victoria inventory and national-state accounts 		used (4 regional IO Tables)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Method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Findings,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Policy implications &amp; 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research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1"/>
            <a:ext cx="10499725" cy="528622"/>
          </a:xfrm>
        </p:spPr>
        <p:txBody>
          <a:bodyPr>
            <a:normAutofit fontScale="90000"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72948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6EBF-0049-A5E2-EEE3-B848DC4DFC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E10D7-9152-4926-A3A3-921246B12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BE4F-485E-C30F-34C1-C6F559DCFA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596348"/>
            <a:ext cx="11925299" cy="61821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(in report) reading down the columns shows in the longer term that the ‘sheep, grains, dairy and beef cattle (S0101)’ sector balance is </a:t>
            </a:r>
            <a:r>
              <a:rPr lang="en-A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as its GHGs are decreasing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(also holds for 2013 to 2020)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shows relationship between sector balance and GHG emissions for all 114 main input-output national accounting sectors: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Columns 11 and 12 show that from 2017-18 to 2018-19 a GHG decrease of -3.69344 CO</a:t>
            </a:r>
            <a:r>
              <a:rPr lang="en-AU" sz="2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-e         	corresponds to a $1M increase for the ‘sheep, grains, beef and dairy cattle’ sector balance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reasons being: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Switching fuel sources, on-farm production methods and behaviours,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Price increasing when </a:t>
            </a:r>
            <a:r>
              <a:rPr lang="en-A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falls causing price increases and subsequent revenue increase 		      effects as TR = P*</a:t>
            </a:r>
            <a:r>
              <a:rPr lang="en-A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endParaRPr lang="en-A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derived -3.69344 was used as foundation value for non-zero simulation of 2017-18 to 2018-19 because: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It matched the sample data year being 2017-18 and therefore on-farm practices, 			technologies and trade influences for 2017-18 only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A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longer-term relationship was considered to place less emphasis on the most recent on-		farm practices, technologies and trade patterns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7EE003-EB81-B86C-159B-C8A18ACD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79513"/>
            <a:ext cx="10499725" cy="516835"/>
          </a:xfrm>
        </p:spPr>
        <p:txBody>
          <a:bodyPr>
            <a:normAutofit fontScale="90000"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 What the Data Tells Us - Report Tables 1 and 2</a:t>
            </a:r>
          </a:p>
        </p:txBody>
      </p:sp>
    </p:spTree>
    <p:extLst>
      <p:ext uri="{BB962C8B-B14F-4D97-AF65-F5344CB8AC3E}">
        <p14:creationId xmlns:p14="http://schemas.microsoft.com/office/powerpoint/2010/main" val="53911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6EBF-0049-A5E2-EEE3-B848DC4DFC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E10D7-9152-4926-A3A3-921246B12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BE4F-485E-C30F-34C1-C6F559DCFA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596348"/>
            <a:ext cx="11925299" cy="61821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also lists related sectors being: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Poultry and other livestock (102)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Other agriculture (103)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Aquaculture (201)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Forestry and logging (301)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Fishing hunting &amp; trapping (401)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Agriculture, forestry, hunting, trapping and fishing support services 		(501)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S102, S103, S501 were also main beneficiaries of the simulations and more than often were in the top 5 performing sectors for each LGA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7EE003-EB81-B86C-159B-C8A18ACD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79513"/>
            <a:ext cx="10499725" cy="516835"/>
          </a:xfrm>
        </p:spPr>
        <p:txBody>
          <a:bodyPr>
            <a:normAutofit fontScale="90000"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 What the Data Tells Us - Report Tables 1 and 2</a:t>
            </a:r>
          </a:p>
        </p:txBody>
      </p:sp>
    </p:spTree>
    <p:extLst>
      <p:ext uri="{BB962C8B-B14F-4D97-AF65-F5344CB8AC3E}">
        <p14:creationId xmlns:p14="http://schemas.microsoft.com/office/powerpoint/2010/main" val="175803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569843"/>
            <a:ext cx="11925299" cy="6282263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sample-farm GHG usage data (collected by Craig) Centre for National 	  Sustainability converted to $M AUD equivalents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Sample farms B, D, L &amp; W represent the ‘sheep, grains, beef &amp; dairy cattle 	  	   sectors within Hindmarsh,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Horsham &amp; West-Wimmera LGAs respectively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Calculation 5 derives CO</a:t>
            </a:r>
            <a:r>
              <a:rPr lang="en-AU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volumes to be removed (Net Direct Emissions)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Calculation 6 converts the calculation 5 values to $M equivalent increase for sampled farm area only (based on Table 2 derived relationship)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Calculation 7 adjusts calculation 6 values to convert sample value to a value for whole of LGA farmed area (hectares) (i.e. multiplies upwards)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All adjustments are shown in Table 4</a:t>
            </a: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Hence $0.220291 M, $0.011631 M, $0.037715 M and $0.473047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becomes $8.46768 M, $3.77580 M, $11.93403 M, $142.035404M AUD for Hindmarsh, 	  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Horsham and West-Wimmera LGAs respectively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1"/>
            <a:ext cx="10499725" cy="569842"/>
          </a:xfrm>
        </p:spPr>
        <p:txBody>
          <a:bodyPr>
            <a:noAutofit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Table 3</a:t>
            </a:r>
          </a:p>
        </p:txBody>
      </p:sp>
    </p:spTree>
    <p:extLst>
      <p:ext uri="{BB962C8B-B14F-4D97-AF65-F5344CB8AC3E}">
        <p14:creationId xmlns:p14="http://schemas.microsoft.com/office/powerpoint/2010/main" val="112583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6EBF-0049-A5E2-EEE3-B848DC4DFC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E10D7-9152-4926-A3A3-921246B12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BE4F-485E-C30F-34C1-C6F559DCFA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596348"/>
            <a:ext cx="11925299" cy="61556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therefore increase Final Demand for the ‘Sheep, grains, beef and dairy cattle’ sector in Hindmarsh,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Horsham by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$8.46768 M, $3.77580 M, $11.93403 M, $142.035404 M respectively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 function command in the input-output software allows us to apply these increases to the input-Output economic models for Hindmarsh, </a:t>
            </a:r>
            <a:r>
              <a:rPr lang="en-A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Yarriambiack</a:t>
            </a: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Horsham respectively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impact is what results from this change in final demand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4 shows measured impact results, on main economic indicators for the ‘Sheep, grains, beef &amp; dairy cattle sector’ before and after sequestration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Sequestration is the capture of GHG by vegetation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It increases when boundary trees and crops are planted and decreases when 	   	   these forms of vegetation are removed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7EE003-EB81-B86C-159B-C8A18ACD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106017"/>
            <a:ext cx="10499725" cy="490331"/>
          </a:xfrm>
        </p:spPr>
        <p:txBody>
          <a:bodyPr>
            <a:noAutofit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Method</a:t>
            </a:r>
          </a:p>
        </p:txBody>
      </p:sp>
    </p:spTree>
    <p:extLst>
      <p:ext uri="{BB962C8B-B14F-4D97-AF65-F5344CB8AC3E}">
        <p14:creationId xmlns:p14="http://schemas.microsoft.com/office/powerpoint/2010/main" val="149129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6EBF-0049-A5E2-EEE3-B848DC4DFC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E10D7-9152-4926-A3A3-921246B12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BE4F-485E-C30F-34C1-C6F559DCFA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596348"/>
            <a:ext cx="11925299" cy="6155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Usefulness of this trend-based method assumes: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	That 2018 global and domestic demand, quantity and price (that is, overall 		trade patterns will continue into future or become even more favourable for 		increased sector earnings)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  Domestic and global consumption &amp; trade patters be accompanied by continued 	substitution towards fuels that are lower in emission intensity – as is also occurring 	(electricity generation shifting from fossil fuels to renewables over time)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this is the case, then sector earnings will increase while GHG volumes continue to decrease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 If scope 1 direct emissions are reduced, then we can assume that Scope 2 and 3 	indirect emissions will also decrease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7EE003-EB81-B86C-159B-C8A18ACD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106017"/>
            <a:ext cx="10499725" cy="490331"/>
          </a:xfrm>
        </p:spPr>
        <p:txBody>
          <a:bodyPr>
            <a:noAutofit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Assumptions</a:t>
            </a:r>
          </a:p>
        </p:txBody>
      </p:sp>
    </p:spTree>
    <p:extLst>
      <p:ext uri="{BB962C8B-B14F-4D97-AF65-F5344CB8AC3E}">
        <p14:creationId xmlns:p14="http://schemas.microsoft.com/office/powerpoint/2010/main" val="388426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682EE-7240-80AB-0DDF-957023B06E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E8CCB1-4F90-C9B4-C966-8B2857F8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D375-FBC6-E287-DFA1-834F4A646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3350" y="583097"/>
            <a:ext cx="11925299" cy="616225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5 shows what happens across whole regional LGA economy (every sector) in summary form: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for top 5 performing sectors and lowest 5 performing 	   	   sectors are shown</a:t>
            </a:r>
            <a:endParaRPr lang="en-AU" sz="3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ABD7F1-974D-D1FB-3274-FB50C2C0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1"/>
            <a:ext cx="10499725" cy="583096"/>
          </a:xfrm>
        </p:spPr>
        <p:txBody>
          <a:bodyPr>
            <a:normAutofit fontScale="90000"/>
          </a:bodyPr>
          <a:lstStyle/>
          <a:p>
            <a:r>
              <a:rPr lang="en-A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Method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3679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6EBF-0049-A5E2-EEE3-B848DC4DFC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DB74C9-B808-4394-A017-79C83B2524E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E10D7-9152-4926-A3A3-921246B12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BE4F-485E-C30F-34C1-C6F559DCFA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49357"/>
            <a:ext cx="12191999" cy="620274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that under the net-zero scenario, the ‘sheep, grains, beef &amp; dairy cattle’ sector is expected to grow for each  of the four (4) LGAs (Report S10):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With farms achieving net-zero carbon emissions expected to have no 		   substantial negative impact on any economic sectors nor on the overall 	   	   economic activity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A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A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All economic variables (measures) increased their values (from those in 		  Column 2 to value in Column 7) with total increases shown in Column 6 &amp; 	   	   percentage increases shown in Column 8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A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Contribution of own sector industry support and consumption flow-on 	   	   multipliers is also shown (Columns 3, 4 and 5 respectively)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7EE003-EB81-B86C-159B-C8A18ACD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74" y="132522"/>
            <a:ext cx="11040875" cy="516836"/>
          </a:xfrm>
        </p:spPr>
        <p:txBody>
          <a:bodyPr>
            <a:noAutofit/>
          </a:bodyPr>
          <a:lstStyle/>
          <a:p>
            <a:r>
              <a:rPr lang="en-A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Zero Simulation - Results Summary Table 5 </a:t>
            </a:r>
          </a:p>
        </p:txBody>
      </p:sp>
    </p:spTree>
    <p:extLst>
      <p:ext uri="{BB962C8B-B14F-4D97-AF65-F5344CB8AC3E}">
        <p14:creationId xmlns:p14="http://schemas.microsoft.com/office/powerpoint/2010/main" val="343762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a7033854-e21a-48c6-bb79-ceff5308b280" xsi:nil="true"/>
    <lcf76f155ced4ddcb4097134ff3c332f xmlns="a7033854-e21a-48c6-bb79-ceff5308b280">
      <Terms xmlns="http://schemas.microsoft.com/office/infopath/2007/PartnerControls"/>
    </lcf76f155ced4ddcb4097134ff3c332f>
    <TaxCatchAll xmlns="9d2f1e64-6425-48e0-8f67-07eb61279ad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E1799EA682D54DBA5F5D6788E1A28A" ma:contentTypeVersion="18" ma:contentTypeDescription="Create a new document." ma:contentTypeScope="" ma:versionID="3470817456b0c218f273ca9e9c7280eb">
  <xsd:schema xmlns:xsd="http://www.w3.org/2001/XMLSchema" xmlns:xs="http://www.w3.org/2001/XMLSchema" xmlns:p="http://schemas.microsoft.com/office/2006/metadata/properties" xmlns:ns2="a7033854-e21a-48c6-bb79-ceff5308b280" xmlns:ns3="9d2f1e64-6425-48e0-8f67-07eb61279ad6" targetNamespace="http://schemas.microsoft.com/office/2006/metadata/properties" ma:root="true" ma:fieldsID="679f8d6b116afc959f18df7a4dec5f08" ns2:_="" ns3:_="">
    <xsd:import namespace="a7033854-e21a-48c6-bb79-ceff5308b280"/>
    <xsd:import namespace="9d2f1e64-6425-48e0-8f67-07eb61279a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33854-e21a-48c6-bb79-ceff5308b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cbabf36-7048-47a6-a29e-acfea3ebb2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f1e64-6425-48e0-8f67-07eb61279ad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2b74db2-45ba-456e-a822-7ea1f344165a}" ma:internalName="TaxCatchAll" ma:showField="CatchAllData" ma:web="9d2f1e64-6425-48e0-8f67-07eb61279a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F04459C-8D15-4CD1-88EA-7CFA0EE496A9}"/>
</file>

<file path=docProps/app.xml><?xml version="1.0" encoding="utf-8"?>
<Properties xmlns="http://schemas.openxmlformats.org/officeDocument/2006/extended-properties" xmlns:vt="http://schemas.openxmlformats.org/officeDocument/2006/docPropsVTypes">
  <Template>{51F7F469-B98A-4F17-BB59-62CC8EFDD66F}tf16411245_win32</Template>
  <TotalTime>1266</TotalTime>
  <Words>2560</Words>
  <Application>Microsoft Office PowerPoint</Application>
  <PresentationFormat>Widescreen</PresentationFormat>
  <Paragraphs>283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Biome Light</vt:lpstr>
      <vt:lpstr>Calibri</vt:lpstr>
      <vt:lpstr>Times New Roman</vt:lpstr>
      <vt:lpstr>Office Theme</vt:lpstr>
      <vt:lpstr>An Input-Output Zero Greenhouse Gas Simulation – Method &amp; Results:  Applied to the ‘Sheep, Grains, Beef &amp; Dairy Cattle’    Sector of the Hindmarsh, Yarriambiack and Horsham Rural City LGA Regional Economies </vt:lpstr>
      <vt:lpstr>Background</vt:lpstr>
      <vt:lpstr>Method:  What the Data Tells Us - Report Tables 1 and 2</vt:lpstr>
      <vt:lpstr>Method:  What the Data Tells Us - Report Tables 1 and 2</vt:lpstr>
      <vt:lpstr>Method: Table 3</vt:lpstr>
      <vt:lpstr>Simulation Method</vt:lpstr>
      <vt:lpstr>Method Assumptions</vt:lpstr>
      <vt:lpstr>Simulation Method</vt:lpstr>
      <vt:lpstr>Net Zero Simulation - Results Summary Table 5 </vt:lpstr>
      <vt:lpstr>Net Zero Simulation – Results Summary Table 6 </vt:lpstr>
      <vt:lpstr>Net Zero Simulation – Results Summary Table 6 </vt:lpstr>
      <vt:lpstr>Net Zero Simulation – Results Summary Table 6 </vt:lpstr>
      <vt:lpstr>Net Zero Simulation – Results Summary Table 6 </vt:lpstr>
      <vt:lpstr>Net Zero Simulation – Results Summary Table 7 </vt:lpstr>
      <vt:lpstr>Policy Implications &amp; Future Research</vt:lpstr>
      <vt:lpstr>Policy Implications &amp; Future Research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title</dc:title>
  <dc:creator>Paul McPhee</dc:creator>
  <cp:lastModifiedBy>Craig Hurley</cp:lastModifiedBy>
  <cp:revision>86</cp:revision>
  <dcterms:created xsi:type="dcterms:W3CDTF">2023-03-28T06:47:39Z</dcterms:created>
  <dcterms:modified xsi:type="dcterms:W3CDTF">2024-02-29T22:11:38Z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