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95" r:id="rId6"/>
    <p:sldId id="294" r:id="rId7"/>
    <p:sldId id="312" r:id="rId8"/>
    <p:sldId id="296" r:id="rId9"/>
    <p:sldId id="297" r:id="rId10"/>
    <p:sldId id="311" r:id="rId11"/>
    <p:sldId id="298" r:id="rId12"/>
    <p:sldId id="299" r:id="rId13"/>
    <p:sldId id="300" r:id="rId14"/>
    <p:sldId id="307" r:id="rId15"/>
    <p:sldId id="308" r:id="rId16"/>
    <p:sldId id="309" r:id="rId17"/>
    <p:sldId id="310" r:id="rId18"/>
    <p:sldId id="301" r:id="rId19"/>
    <p:sldId id="302" r:id="rId20"/>
    <p:sldId id="306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5C3E53-5C2E-4A1B-9E17-4C546912BFB6}">
          <p14:sldIdLst>
            <p14:sldId id="256"/>
            <p14:sldId id="295"/>
            <p14:sldId id="294"/>
            <p14:sldId id="312"/>
            <p14:sldId id="296"/>
            <p14:sldId id="297"/>
            <p14:sldId id="311"/>
            <p14:sldId id="298"/>
            <p14:sldId id="299"/>
            <p14:sldId id="300"/>
            <p14:sldId id="307"/>
            <p14:sldId id="308"/>
            <p14:sldId id="309"/>
            <p14:sldId id="310"/>
            <p14:sldId id="301"/>
            <p14:sldId id="302"/>
            <p14:sldId id="306"/>
          </p14:sldIdLst>
        </p14:section>
        <p14:section name="Untitled Section" id="{E38311EC-939F-474B-A73E-C90B001D3CCC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pos="4128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9C2"/>
    <a:srgbClr val="A5A5A5"/>
    <a:srgbClr val="BEB9AA"/>
    <a:srgbClr val="AA9D92"/>
    <a:srgbClr val="F2F1EE"/>
    <a:srgbClr val="D8D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86" autoAdjust="0"/>
    <p:restoredTop sz="93595" autoAdjust="0"/>
  </p:normalViewPr>
  <p:slideViewPr>
    <p:cSldViewPr snapToGrid="0">
      <p:cViewPr varScale="1">
        <p:scale>
          <a:sx n="110" d="100"/>
          <a:sy n="110" d="100"/>
        </p:scale>
        <p:origin x="240" y="120"/>
      </p:cViewPr>
      <p:guideLst>
        <p:guide pos="4128"/>
        <p:guide orient="horz" pos="960"/>
      </p:guideLst>
    </p:cSldViewPr>
  </p:slideViewPr>
  <p:outlineViewPr>
    <p:cViewPr>
      <p:scale>
        <a:sx n="33" d="100"/>
        <a:sy n="33" d="100"/>
      </p:scale>
      <p:origin x="0" y="-402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29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6E6020-4209-49A3-9DC4-18264096E7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97462-F1DD-4E64-BC14-F17A0F34B5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2FC57-E1F8-4F59-A87C-2833007EAF57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F0E3-AC70-4B5A-BCEB-9E3C021C86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F68B5-925F-4468-95B3-EA77C29C3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A06BE-7519-4B21-9E1D-AE6D6E69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83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ACAC0-59EA-4916-9995-398D6BEB88C3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B2C62-FE30-453D-946B-754E9E42C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2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 spacing + Page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B2C62-FE30-453D-946B-754E9E42C8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F2964EA8-200F-47C5-90C2-1DBA3D6D7C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28700" y="5078187"/>
            <a:ext cx="3222058" cy="96462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9">
            <a:extLst>
              <a:ext uri="{FF2B5EF4-FFF2-40B4-BE49-F238E27FC236}">
                <a16:creationId xmlns:a16="http://schemas.microsoft.com/office/drawing/2014/main" id="{7878E298-5074-4E51-993E-34931A897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1413" y="0"/>
            <a:ext cx="4941887" cy="572611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D26D0E-18C6-4DB1-B3A5-75E29BD65B17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noFill/>
          <a:ln w="15875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89B90B-5C3C-4760-9360-5AE10BF8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337C3D7-7DDB-42A8-901A-EC153DD274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0"/>
            <a:ext cx="4953000" cy="3302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B95226-A076-4D55-B408-1389A2F8C7A0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1028700" y="3556002"/>
            <a:ext cx="3108960" cy="2286000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6673F10-179D-4539-AA33-AE34EC0457EF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454152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B6CFC30-1A59-4D28-9E30-0FF7D632C6A2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8054340" y="3556001"/>
            <a:ext cx="3108960" cy="2285999"/>
          </a:xfrm>
        </p:spPr>
        <p:txBody>
          <a:bodyPr>
            <a:normAutofit/>
          </a:bodyPr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C9C2">
                    <a:lumMod val="50000"/>
                  </a:srgbClr>
                </a:solidFill>
                <a:effectLst/>
                <a:uLnTx/>
                <a:uFillTx/>
                <a:latin typeface="Biome Light" panose="020B0303030204020804" pitchFamily="34" charset="0"/>
                <a:ea typeface="+mn-ea"/>
                <a:cs typeface="Biome Light" panose="020B0303030204020804" pitchFamily="34" charset="0"/>
              </a:rPr>
              <a:t>Insert text</a:t>
            </a:r>
            <a:endParaRPr lang="en-US" sz="1400" dirty="0">
              <a:solidFill>
                <a:srgbClr val="C0C9C2">
                  <a:lumMod val="50000"/>
                </a:srgb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C9C2">
                  <a:lumMod val="50000"/>
                </a:srgbClr>
              </a:solidFill>
              <a:effectLst/>
              <a:uLnTx/>
              <a:uFillTx/>
              <a:latin typeface="Biome Light" panose="020B0303030204020804" pitchFamily="34" charset="0"/>
              <a:ea typeface="+mn-ea"/>
              <a:cs typeface="Biome Light" panose="020B0303030204020804" pitchFamily="34" charset="0"/>
            </a:endParaRPr>
          </a:p>
          <a:p>
            <a:endParaRPr lang="en-US" sz="1600" dirty="0">
              <a:solidFill>
                <a:schemeClr val="tx2">
                  <a:lumMod val="50000"/>
                </a:schemeClr>
              </a:solidFill>
              <a:latin typeface="Biome Light" panose="020B0303030204020804" pitchFamily="34" charset="0"/>
              <a:cs typeface="Biome Light" panose="020B0303030204020804" pitchFamily="34" charset="0"/>
            </a:endParaRP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C4F3CC75-F9FA-4F77-9DD5-7E6C0F5C98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9D1A0-04AB-4DD4-B9DB-BDEC5E64C94C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93B5B65C-5DE0-4F81-8115-758CDB591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F4A2ACE-2D85-4F78-818F-BBA6F6F0CC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0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DCD8D3-DF79-446E-9961-5797EE888B4C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CB4EDDC-C544-421C-905C-A4D40D98A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EA80-260A-4EE9-83BB-E6DD04DEA906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9CBFDBF-2D2B-469A-9B2F-72F90474F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BA55D6-2810-4163-9D43-FEDA674E2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6829" y="573503"/>
            <a:ext cx="10156826" cy="1369591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E87E0B-D644-4037-B322-715C648BAD3B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419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940246AD-CE4F-4FD8-BCF6-5BA9ED62ACD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543302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F8ECBB79-D5D3-4ECE-99F9-1B6834629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28495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C667C6DE-A3D4-4738-B7FC-43FB39FD7A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12C18C04-19C8-4ECC-83E8-6E65128CEF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6"/>
            <a:ext cx="3924300" cy="28495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D14E5D8-EB42-4C87-B4AE-4746909A2D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39813" y="5067300"/>
            <a:ext cx="3913187" cy="1319213"/>
          </a:xfrm>
        </p:spPr>
        <p:txBody>
          <a:bodyPr>
            <a:normAutofit/>
          </a:bodyPr>
          <a:lstStyle>
            <a:lvl1pPr>
              <a:defRPr lang="en-US" sz="1600" kern="1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0649945F-7BBD-4042-AA34-709CE3402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80274-DEF2-4F5D-8F74-69D0554CED55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1936C4A-DE5F-4BFE-AED0-47E48CD4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981B703-4F1F-41A6-AD71-3FFB2820FF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0130" y="465136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61D25CF-5413-4949-A54A-8716608406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58050" y="2000250"/>
            <a:ext cx="4667250" cy="33988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224E3A4F-8479-4D38-A6D4-85F0883F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D4DA8-2D4A-4F06-BECA-044AF4113FB4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D5A5341A-4863-40E8-8B9A-FB4E71925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D2FED0-CD95-48B0-B54A-1F64F952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13" y="876299"/>
            <a:ext cx="5181486" cy="224244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ts val="65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EF5E91-A275-4181-9C62-BC0773AD05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7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423630CA-0A51-4B04-A57B-9E412A8FCD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47137" y="3862387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C994AE8-9E30-418E-8361-5D851AFA42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0300" y="3854450"/>
            <a:ext cx="2316163" cy="25384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D4E5783-2917-458E-BE61-F3D5AAA8F9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0300" y="465138"/>
            <a:ext cx="4953000" cy="309086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1D734B5-5F1C-4E34-81FF-AD75105E83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1917" y="517972"/>
            <a:ext cx="29565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5757DE8-43D6-4A47-ABC9-B39EC8016C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0130" y="2009775"/>
            <a:ext cx="3924300" cy="439102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984C97B0-0D42-4831-9ABD-390370C0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81873-7D47-483D-BCB4-50DD9806C720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CE8438DF-723C-49AB-AD18-1C40F107F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2FDE8-62A6-4290-88E6-2795313DE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8700" y="465137"/>
            <a:ext cx="3935647" cy="134061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C85317C-3A2D-483F-B913-714129E19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73045" y="2426610"/>
            <a:ext cx="2378075" cy="111125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FEC7-1EEC-4FF2-868A-9799EA69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155" y="2714986"/>
            <a:ext cx="6674802" cy="6553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6C54-2562-43EA-9A1B-F808D04718E7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E394D08-059F-42CF-AB8C-ED21F3BFB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6C54-2562-43EA-9A1B-F808D04718E7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DF7B388-741A-4181-9A9E-D8FA8EC49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364FFEF-B933-46C6-A918-A80C987DB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2147" y="0"/>
            <a:ext cx="3938588" cy="64008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4" name="Picture 3" hidden="1">
            <a:extLst>
              <a:ext uri="{FF2B5EF4-FFF2-40B4-BE49-F238E27FC236}">
                <a16:creationId xmlns:a16="http://schemas.microsoft.com/office/drawing/2014/main" id="{59E5EAF8-68C2-4910-8F66-D9320B957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47967" y="2105933"/>
            <a:ext cx="5297883" cy="102421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E48E1-D3BE-4B52-B2EC-13A514CB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966" y="2105933"/>
            <a:ext cx="5297883" cy="2237467"/>
          </a:xfrm>
        </p:spPr>
        <p:txBody>
          <a:bodyPr anchor="t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74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50815B22-13FE-47CD-9F79-73704A278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7669539-CB64-44F5-999D-7B9E61F8A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BA076-F3B9-47CB-80C2-BE29F157D04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54075" y="1625600"/>
            <a:ext cx="10499725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09627E-FE70-43A1-B0CB-4D4F6C32C2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4074" y="122239"/>
            <a:ext cx="10499725" cy="1355724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41BF345D-81AF-4851-83A1-62339848905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1917" y="517972"/>
            <a:ext cx="3108960" cy="13335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8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C4F3A57-45ED-498D-858C-3EE63DF129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6601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1AC5BB09-E3BA-4948-93B3-EDCAAB8031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1197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BF83C6B7-5484-4586-8830-098BDCD9C98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66324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0C5663B1-EED6-4D80-A7C2-19E1366387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9069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0">
            <a:extLst>
              <a:ext uri="{FF2B5EF4-FFF2-40B4-BE49-F238E27FC236}">
                <a16:creationId xmlns:a16="http://schemas.microsoft.com/office/drawing/2014/main" id="{D21E7B61-407B-40A7-9AF6-0D7E7106BCF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296046" y="3552677"/>
            <a:ext cx="1874874" cy="284812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415C3ACC-5A8A-46E6-BA0D-90ADD27E2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DF6D-B715-4785-8DEA-9165C638CF44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0D00A5C2-DCEE-4CB3-9307-61EB88B1D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8CB70-B054-4294-AD29-EE7A75C7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651507"/>
            <a:ext cx="8991563" cy="1005839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defRPr lang="en-US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spcBef>
                <a:spcPts val="1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E0D608-4E7A-4014-9F62-CB43A0C839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6638" y="2717800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C3A63B0-4EEA-45BC-A016-5FDA0969EA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1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080679B-5220-4478-B631-7112F870B7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9E4F61A3-2797-46FB-ACA7-0443E3BBDD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3907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4ED733B-1DE9-4FDC-BD5F-2BE3BB07C9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304020" y="2718405"/>
            <a:ext cx="1866900" cy="7112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405858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275B11D-8F3F-472B-BBCC-A4F7415AC0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700" y="3543300"/>
            <a:ext cx="3924300" cy="33147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F0629D-1A5F-4F4F-90D6-430379624E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1250" y="1981200"/>
            <a:ext cx="4972050" cy="4473575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z="1600">
                <a:solidFill>
                  <a:schemeClr val="tx2">
                    <a:lumMod val="50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rPr>
              <a:t>Click to edit Master text styles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218C063B-0EE9-4FD5-A116-241C24545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AE72A-09B6-4D56-855D-4360BD347914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417B369-6569-4DCC-B684-BE1A7C5D0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EC1A7-43C3-481E-95D0-5616242E1A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534" y="539225"/>
            <a:ext cx="3924300" cy="243438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7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C6CF0E0-8FF2-4FE7-AC69-85BEFA656508}"/>
              </a:ext>
            </a:extLst>
          </p:cNvPr>
          <p:cNvCxnSpPr>
            <a:cxnSpLocks/>
          </p:cNvCxnSpPr>
          <p:nvPr userDrawn="1"/>
        </p:nvCxnSpPr>
        <p:spPr>
          <a:xfrm>
            <a:off x="1028700" y="457211"/>
            <a:ext cx="1142999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77C8-AB8C-4B8A-A01F-113B16C4DCA3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15450" y="64869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iome Light" panose="020B0303030204020804" pitchFamily="34" charset="0"/>
                <a:cs typeface="Biome Light" panose="020B0303030204020804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9" r:id="rId8"/>
    <p:sldLayoutId id="2147483655" r:id="rId9"/>
    <p:sldLayoutId id="2147483656" r:id="rId10"/>
    <p:sldLayoutId id="2147483658" r:id="rId11"/>
    <p:sldLayoutId id="214748365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8" userDrawn="1">
          <p15:clr>
            <a:srgbClr val="F26B43"/>
          </p15:clr>
        </p15:guide>
        <p15:guide id="2" pos="1176" userDrawn="1">
          <p15:clr>
            <a:srgbClr val="F26B43"/>
          </p15:clr>
        </p15:guide>
        <p15:guide id="3" pos="1296" userDrawn="1">
          <p15:clr>
            <a:srgbClr val="F26B43"/>
          </p15:clr>
        </p15:guide>
        <p15:guide id="4" pos="1824" userDrawn="1">
          <p15:clr>
            <a:srgbClr val="F26B43"/>
          </p15:clr>
        </p15:guide>
        <p15:guide id="5" pos="1944" userDrawn="1">
          <p15:clr>
            <a:srgbClr val="F26B43"/>
          </p15:clr>
        </p15:guide>
        <p15:guide id="6" pos="2472" userDrawn="1">
          <p15:clr>
            <a:srgbClr val="F26B43"/>
          </p15:clr>
        </p15:guide>
        <p15:guide id="7" pos="2592" userDrawn="1">
          <p15:clr>
            <a:srgbClr val="F26B43"/>
          </p15:clr>
        </p15:guide>
        <p15:guide id="8" pos="3120" userDrawn="1">
          <p15:clr>
            <a:srgbClr val="F26B43"/>
          </p15:clr>
        </p15:guide>
        <p15:guide id="9" pos="3240" userDrawn="1">
          <p15:clr>
            <a:srgbClr val="F26B43"/>
          </p15:clr>
        </p15:guide>
        <p15:guide id="10" pos="3792" userDrawn="1">
          <p15:clr>
            <a:srgbClr val="F26B43"/>
          </p15:clr>
        </p15:guide>
        <p15:guide id="11" pos="3912" userDrawn="1">
          <p15:clr>
            <a:srgbClr val="F26B43"/>
          </p15:clr>
        </p15:guide>
        <p15:guide id="12" pos="4416" userDrawn="1">
          <p15:clr>
            <a:srgbClr val="F26B43"/>
          </p15:clr>
        </p15:guide>
        <p15:guide id="13" pos="4560" userDrawn="1">
          <p15:clr>
            <a:srgbClr val="F26B43"/>
          </p15:clr>
        </p15:guide>
        <p15:guide id="14" pos="5088" userDrawn="1">
          <p15:clr>
            <a:srgbClr val="F26B43"/>
          </p15:clr>
        </p15:guide>
        <p15:guide id="15" pos="5208" userDrawn="1">
          <p15:clr>
            <a:srgbClr val="F26B43"/>
          </p15:clr>
        </p15:guide>
        <p15:guide id="16" pos="5736" userDrawn="1">
          <p15:clr>
            <a:srgbClr val="F26B43"/>
          </p15:clr>
        </p15:guide>
        <p15:guide id="17" pos="5856" userDrawn="1">
          <p15:clr>
            <a:srgbClr val="F26B43"/>
          </p15:clr>
        </p15:guide>
        <p15:guide id="18" pos="6384" userDrawn="1">
          <p15:clr>
            <a:srgbClr val="F26B43"/>
          </p15:clr>
        </p15:guide>
        <p15:guide id="19" pos="6504" userDrawn="1">
          <p15:clr>
            <a:srgbClr val="F26B43"/>
          </p15:clr>
        </p15:guide>
        <p15:guide id="20" pos="7032" userDrawn="1">
          <p15:clr>
            <a:srgbClr val="F26B43"/>
          </p15:clr>
        </p15:guide>
        <p15:guide id="21" orient="horz" pos="288" userDrawn="1">
          <p15:clr>
            <a:srgbClr val="F26B43"/>
          </p15:clr>
        </p15:guide>
        <p15:guide id="22" orient="horz" pos="1128" userDrawn="1">
          <p15:clr>
            <a:srgbClr val="F26B43"/>
          </p15:clr>
        </p15:guide>
        <p15:guide id="23" orient="horz" pos="1248" userDrawn="1">
          <p15:clr>
            <a:srgbClr val="F26B43"/>
          </p15:clr>
        </p15:guide>
        <p15:guide id="24" orient="horz" pos="2088" userDrawn="1">
          <p15:clr>
            <a:srgbClr val="F26B43"/>
          </p15:clr>
        </p15:guide>
        <p15:guide id="25" orient="horz" pos="2232" userDrawn="1">
          <p15:clr>
            <a:srgbClr val="F26B43"/>
          </p15:clr>
        </p15:guide>
        <p15:guide id="26" orient="horz" pos="3048" userDrawn="1">
          <p15:clr>
            <a:srgbClr val="F26B43"/>
          </p15:clr>
        </p15:guide>
        <p15:guide id="27" orient="horz" pos="3192" userDrawn="1">
          <p15:clr>
            <a:srgbClr val="F26B43"/>
          </p15:clr>
        </p15:guide>
        <p15:guide id="2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467C95-DF23-40B9-B265-2E6F3DE2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1" cy="348532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Input-Output Zero Greenhouse Gas Simulation – Method &amp; Results:</a:t>
            </a:r>
            <a:br>
              <a:rPr lang="en-US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to the ‘Sheep, Grains, Beef &amp; Dairy Cattle’    Sector of the Hindmarsh, </a:t>
            </a:r>
            <a:r>
              <a:rPr lang="en-US" sz="4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US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Horsham Rural City LGA Regional Economies</a:t>
            </a:r>
            <a:b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7A48A35-E5E4-4A5F-9F91-BAEA4F5DF2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3485323"/>
            <a:ext cx="5969390" cy="33726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Craig Hurley,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McPhee,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Abdel K Halabi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Innovation, Science &amp; Sustainability: February 2024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BBB9E2-CC20-606E-98EB-6EDC7AB06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429001"/>
            <a:ext cx="5969391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34692"/>
            <a:ext cx="12192000" cy="631741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6 shows for all 4 LGA regional economies, a summary economic impact on all 114 sectors by illustrating the five (5) strongest and five (5) weakest performing sectors post carbon sequestration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536575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Production outputs for all sectors increased (C2)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defTabSz="536575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	 Sector employment (C10increased for all sectors)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An exception was ‘Library &amp; Other Information Services (S6001)’ within the 			Hindmarsh weakest 5 category  (due to an initial low multiplier value / 				relationship)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Incomes (COE) and Profits (GOSMI) as shown in C3 and C4 respectively increased in 			value for / in all sectors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Nearly all taxation measures being ‘taxes less subsidies on products (TLSP)’ and ‘other 		taxes less subsidies on production (OTLSP) as listed in C5 and C6 respectively, 		increased for most sectors.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22239"/>
            <a:ext cx="12058649" cy="566874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– Results Summary Table 6 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399301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34692"/>
            <a:ext cx="12192000" cy="631741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exceptions due to lower linkage / multiplier effect from the sector being adjusted (sheep, grains, beef &amp; dairy cattle, S0101).  These were: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‘Library &amp; other information services (S6001)’ within Hindmarsh weakest 5 (TLSL,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‘Heritage, creative &amp; performing arts (S8901)’ within Hindmarsh weakest 5 (TLSP,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‘Arts, sport, adult &amp; other education services (S8201)’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(TLSP, C5)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‘Health care services (S8401)’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(TLSP,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‘Residential care &amp; social assistance services (S8601)’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weakwest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(TLSP, 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‘Heritage, creative &amp; performing arts (S8901)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(TLSP,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‘Library &amp; other information services (S6001)’ within Horsham weakest 5 (TLSP, C5)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‘Art, sport &amp; other education services (S8201)’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(OTLSP, C6)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‘Residential care &amp; social assistance services (S8601)’ within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(OTLSP, C6)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22239"/>
            <a:ext cx="12058649" cy="566874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– Results Summary Table 6 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3245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34692"/>
            <a:ext cx="12192000" cy="631741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‘Imports of goods’ (C7) increased for almost all sectors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7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exception was “Arts, sports, adult &amp; other education services (S8201)’ within 			</a:t>
            </a:r>
            <a:r>
              <a:rPr lang="en-AU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Yarriabbiack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5, due to weaker multiplier / linkage effect from stimulated 			sector S0101)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‘Imports of services’ (C8) increased for almost all sectors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were (a) ‘Arts, sport, adult &amp; other education services (S8201)’ and (b) 			residential care and social assistance services (S8601),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7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were within the </a:t>
            </a:r>
            <a:r>
              <a:rPr lang="en-AU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weakest 5 due to weaker linkage multiplier effect 			from stimulated sector 	S0101.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added (C9) increased for all sectors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those LGA sectors within the weakest performing category, some economic variables increased their contributions , but this measured  &lt; 1.0% of the whole variable (indicator)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West-Wimmera presented some surprising results: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For top 5 performing sectors the increases in economic variable values were more than 		those in other LGAs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For the lowest 5 performing sectors, the economic variables showed no increase at the 		5 decimal level, possibly due to stronger and lower linkage &amp; multiplier </a:t>
            </a:r>
            <a:r>
              <a:rPr lang="en-AU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comnnections</a:t>
            </a:r>
            <a:r>
              <a:rPr lang="en-A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respectively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22239"/>
            <a:ext cx="12058649" cy="412453"/>
          </a:xfrm>
        </p:spPr>
        <p:txBody>
          <a:bodyPr>
            <a:noAutofit/>
          </a:bodyPr>
          <a:lstStyle/>
          <a:p>
            <a:r>
              <a:rPr lang="en-A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– Results Summary Table 6</a:t>
            </a:r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1105340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34692"/>
            <a:ext cx="12192000" cy="656767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summary, all sectors in all 4 LGAs improved production outputs, related employment, incomes, profits, and value-added: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Changes to other sectors within each LGA occur as they 			absorb flow-</a:t>
            </a:r>
            <a:r>
              <a:rPr lang="en-AU" sz="5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lang="en-AU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by the zero GHG simulation to 		‘Sheep, grains, beef and dairy cattle sector’ (S0101)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	Most other economic variables increased in contributions 			excepts the exceptions listed 	earlier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sz="5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No unusual data movements or inexplicable results were 			obtained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22239"/>
            <a:ext cx="12058649" cy="412453"/>
          </a:xfrm>
        </p:spPr>
        <p:txBody>
          <a:bodyPr>
            <a:noAutofit/>
          </a:bodyPr>
          <a:lstStyle/>
          <a:p>
            <a:r>
              <a:rPr lang="en-AU" sz="3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– Results Summary Table 6</a:t>
            </a:r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67684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34692"/>
            <a:ext cx="12192000" cy="656767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for all sectors in all 4 LGAs, imports &amp; exports of both goods and services have increased: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However, some sectors demonstrated very slight decreases in net-exports (i.e. 			exports less imports) for either their goods or services category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These do not include any of the 7 related agricultural sectors referred to in 			Report S6, and fall mainly within the lowest 5 performers of each LGA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Due in most cases, to their import component increasing slightly more than its 			corresponding export component due to very slightly multiplier s for those 			variables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This is not a concern as the relevant sector’s labour earnings and profits for 			farmers, graziers, and businesses, that is COE and GOSMI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respecetively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		have all increased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268288" algn="l"/>
              </a:tabLs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In summary, there is no loss of incomes for any group of wage earners or 			producers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22239"/>
            <a:ext cx="12058649" cy="412453"/>
          </a:xfrm>
        </p:spPr>
        <p:txBody>
          <a:bodyPr>
            <a:noAutofit/>
          </a:bodyPr>
          <a:lstStyle/>
          <a:p>
            <a:r>
              <a:rPr lang="en-A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– Results Summary Table 7</a:t>
            </a:r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2604613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49357"/>
            <a:ext cx="12191999" cy="62027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suggest that the ‘sheep, grains, beef &amp; dairy cattle’ sector has substantially improved performance in all LGAs without employment loss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sectors benefitted from flow-</a:t>
            </a:r>
            <a:r>
              <a:rPr lang="en-A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absorbed into their production processes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assumption was that the technology of the day was responsible for the sector’s quantity &amp; type of energy being sourced, its volume of emissions produced and sector balances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were influenced by domestic and global demand patterns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study to be performed for West-Wimmera LGA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"/>
            <a:ext cx="10499725" cy="649356"/>
          </a:xfrm>
        </p:spPr>
        <p:txBody>
          <a:bodyPr>
            <a:norm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Implications &amp; Future Research</a:t>
            </a:r>
          </a:p>
        </p:txBody>
      </p:sp>
    </p:spTree>
    <p:extLst>
      <p:ext uri="{BB962C8B-B14F-4D97-AF65-F5344CB8AC3E}">
        <p14:creationId xmlns:p14="http://schemas.microsoft.com/office/powerpoint/2010/main" val="13369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" y="516835"/>
            <a:ext cx="12058650" cy="63352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analysis on a state wide basis from say 2013 to 2020 for all 114 sectors can verify if technology &amp; fuel substitution (switching) processes and price effects are both at play and to what extent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	</a:t>
            </a: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changes in fuel sourcing for both Australian and new UN systems which is 	more specific and detailed (decomposed particularly with agricultural emissions)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	Reconcile) the two systems,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and fuel sourcing multiplier changes should be determined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      </a:t>
            </a: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 energy sources to all 114 sector balances to emissions for each of the 114 sectors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fuel sourcing and technology changes are industry specific – that is they relate to either sheep, grains or say beef cattle production – impacts may vary across regions depending upon the regions particular farming or production intensity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desires that such changes should continue and that those energy sources and technologies that produce lower GHG emissions become increasingly more readily available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A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	</a:t>
            </a: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supply restrictions to these new energies and their sources?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0"/>
            <a:ext cx="10499725" cy="516835"/>
          </a:xfrm>
        </p:spPr>
        <p:txBody>
          <a:bodyPr>
            <a:normAutofit fontScale="90000"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 Implications &amp; Future Research</a:t>
            </a:r>
            <a:endParaRPr lang="en-AU" sz="3500" dirty="0"/>
          </a:p>
        </p:txBody>
      </p:sp>
    </p:spTree>
    <p:extLst>
      <p:ext uri="{BB962C8B-B14F-4D97-AF65-F5344CB8AC3E}">
        <p14:creationId xmlns:p14="http://schemas.microsoft.com/office/powerpoint/2010/main" val="3150681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357809"/>
            <a:ext cx="11925299" cy="637795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 </a:t>
            </a:r>
            <a:r>
              <a:rPr lang="en-A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Sounness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Wimmera Development Board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National Accounts: State Accounts 2016-17, 2017-18, 2018-19, Australian Bureau of Statistics,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National Accounts: Input-Output Tables, 2016-17, 2017-18, 2018-19, Australian Bureau of Statistics,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Updates of Australia’s national Greenhouse Gas Inventory: June 2016, 2017, 2018, 2019, 2020, 2021, Australian Government, Department of Environment and Energy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Victorian Greenhouse Gas Emissions Report, 2016, 2017, 2018, 2019, Victorian Department of Environment, Land, Water and Planning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 G., (1993), Input-Output for Practitioners, University of Queensland Press</a:t>
            </a:r>
          </a:p>
        </p:txBody>
      </p:sp>
    </p:spTree>
    <p:extLst>
      <p:ext uri="{BB962C8B-B14F-4D97-AF65-F5344CB8AC3E}">
        <p14:creationId xmlns:p14="http://schemas.microsoft.com/office/powerpoint/2010/main" val="1338072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9E24BCE-48CF-4EA0-8CEE-DABDE8C63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06017"/>
            <a:ext cx="11925300" cy="6281531"/>
          </a:xfrm>
        </p:spPr>
        <p:txBody>
          <a:bodyPr/>
          <a:lstStyle/>
          <a:p>
            <a:pPr algn="ctr"/>
            <a:r>
              <a:rPr lang="en-US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37" name="Slide Number Placeholder 36">
            <a:extLst>
              <a:ext uri="{FF2B5EF4-FFF2-40B4-BE49-F238E27FC236}">
                <a16:creationId xmlns:a16="http://schemas.microsoft.com/office/drawing/2014/main" id="{BF214639-68C6-49E7-90D4-F4DAFEFBF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4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28623"/>
            <a:ext cx="11925299" cy="61703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Wimmera Broadacre Net Zero Emissions Project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Craig &amp; Abdel have explained)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continue on from Craig’s description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this?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Important to estimate what reducing GHGs will do to regional economies in particular 		primary production while shifting towards less polluting technologies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Are alternative energies coming on stream and available?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What are the impediments to this?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Farm derived sample data, GHG Victoria inventory and national-state accounts 		used (4 regional IO Tables)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Method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Findings,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Policy implications &amp; </a:t>
            </a:r>
            <a:r>
              <a:rPr lang="en-A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research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"/>
            <a:ext cx="10499725" cy="528622"/>
          </a:xfrm>
        </p:spPr>
        <p:txBody>
          <a:bodyPr>
            <a:normAutofit fontScale="90000"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729483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96348"/>
            <a:ext cx="11925299" cy="61821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(in report) reading down the columns shows in the longer term that the ‘sheep, grains, dairy and beef cattle (S0101)’ sector balance is </a:t>
            </a:r>
            <a:r>
              <a:rPr lang="en-A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as its GHGs are decreasing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(also holds for 2013 to 2020)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shows relationship between sector balance and GHG emissions for all 114 main input-output national accounting sectors: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 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Columns 11 and 12 show that from 2017-18 to 2018-19 a GHG decrease of -3.69344 CO</a:t>
            </a:r>
            <a:r>
              <a:rPr lang="en-AU" sz="2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-e         	corresponds to a $1M increase for the ‘sheep, grains, beef and dairy cattle’ sector balance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 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reasons being: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Switching fuel sources, on-farm production methods and behaviours,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Price increasing when </a:t>
            </a:r>
            <a:r>
              <a:rPr lang="en-A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falls causing price increases and subsequent revenue increase 		      effects as TR = P*</a:t>
            </a:r>
            <a:r>
              <a:rPr lang="en-A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endParaRPr lang="en-A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derived -3.69344 was used as foundation value for non-zero simulation of 2017-18 to 2018-19 because: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It matched the sample data year being 2017-18 and therefore on-farm practices, 			technologies and trade influences for 2017-18 only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A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longer-term relationship was considered to place less emphasis on the most recent on-		farm practices, technologies and trade patterns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79513"/>
            <a:ext cx="10499725" cy="516835"/>
          </a:xfrm>
        </p:spPr>
        <p:txBody>
          <a:bodyPr>
            <a:normAutofit fontScale="90000"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 What the Data Tells Us - Report Tables 1 and 2</a:t>
            </a:r>
          </a:p>
        </p:txBody>
      </p:sp>
    </p:spTree>
    <p:extLst>
      <p:ext uri="{BB962C8B-B14F-4D97-AF65-F5344CB8AC3E}">
        <p14:creationId xmlns:p14="http://schemas.microsoft.com/office/powerpoint/2010/main" val="539119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96348"/>
            <a:ext cx="11925299" cy="61821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also lists related sectors being: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Poultry and other livestock (102)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Other agriculture (103)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Aquaculture (201)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Forestry and logging (301)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Fishing hunting &amp; trapping (401)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	Agriculture, forestry, hunting, trapping and fishing support services 		(501)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S102, S103, S501 were also main beneficiaries of the simulations and more than often were in the top 5 performing sectors for each LGA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79513"/>
            <a:ext cx="10499725" cy="516835"/>
          </a:xfrm>
        </p:spPr>
        <p:txBody>
          <a:bodyPr>
            <a:normAutofit fontScale="90000"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 What the Data Tells Us - Report Tables 1 and 2</a:t>
            </a:r>
          </a:p>
        </p:txBody>
      </p:sp>
    </p:spTree>
    <p:extLst>
      <p:ext uri="{BB962C8B-B14F-4D97-AF65-F5344CB8AC3E}">
        <p14:creationId xmlns:p14="http://schemas.microsoft.com/office/powerpoint/2010/main" val="175803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69843"/>
            <a:ext cx="11925299" cy="6282263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sample-farm GHG usage data (collected by Craig) Centre for National 	  Sustainability converted to $M AUD equivalents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Sample farms B, D, L &amp; W represent the ‘sheep, grains, beef &amp; dairy cattle 	  	   sectors within Hindmarsh,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Horsham &amp; West-Wimmera LGAs respectively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Calculation 5 derives CO</a:t>
            </a:r>
            <a:r>
              <a:rPr lang="en-AU" sz="25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volumes to be removed (Net Direct Emissions)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Calculation 6 converts the calculation 5 values to $M equivalent increase for sampled farm area only (based on Table 2 derived relationship)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Calculation 7 adjusts calculation 6 values to convert sample value to a value for whole of LGA farmed area (hectares) (i.e. multiplies upwards)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All adjustments are shown in Table 4</a:t>
            </a:r>
            <a:endParaRPr lang="en-A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Hence $0.220291 M, $0.011631 M, $0.037715 M and $0.473047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becomes $8.46768 M, $3.77580 M, $11.93403 M, $142.035404M AUD for Hindmarsh, 	  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Horsham and West-Wimmera LGAs respectively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"/>
            <a:ext cx="10499725" cy="569842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Table 3</a:t>
            </a:r>
          </a:p>
        </p:txBody>
      </p:sp>
    </p:spTree>
    <p:extLst>
      <p:ext uri="{BB962C8B-B14F-4D97-AF65-F5344CB8AC3E}">
        <p14:creationId xmlns:p14="http://schemas.microsoft.com/office/powerpoint/2010/main" val="112583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96348"/>
            <a:ext cx="11925299" cy="61556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therefore increase Final Demand for the ‘Sheep, grains, beef and dairy cattle’ sector in Hindmarsh,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Horsham by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$8.46768 M, $3.77580 M, $11.93403 M, $142.035404 M respectively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special function command in the input-output software allows us to apply these increases to the input-Output economic models for Hindmarsh, </a:t>
            </a:r>
            <a:r>
              <a:rPr lang="en-A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Yarriambiack</a:t>
            </a: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Horsham respectively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impact is what results from this change in final demand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4 shows measured impact results, on main economic indicators for the ‘Sheep, grains, beef &amp; dairy cattle sector’ before and after sequestration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Sequestration is the capture of GHG by vegetation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It increases when boundary trees and crops are planted and decreases when 	   	   these forms of vegetation are removed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06017"/>
            <a:ext cx="10499725" cy="490331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Method</a:t>
            </a:r>
          </a:p>
        </p:txBody>
      </p:sp>
    </p:spTree>
    <p:extLst>
      <p:ext uri="{BB962C8B-B14F-4D97-AF65-F5344CB8AC3E}">
        <p14:creationId xmlns:p14="http://schemas.microsoft.com/office/powerpoint/2010/main" val="149129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96348"/>
            <a:ext cx="11925299" cy="61556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Usefulness of this trend-based method assumes: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	That 2018 global and domestic demand, quantity and price (that is, overall 		trade patterns will continue into future or become even more favourable for 		increased sector earnings)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 Domestic and global consumption &amp; trade patters be accompanied by continued 	substitution towards fuels that are lower in emission intensity – as is also occurring 	(electricity generation shifting from fossil fuels to renewables over time)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this is the case, then sector earnings will increase while GHG volumes continue to decrease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   If scope 1 direct emissions are reduced, then we can assume that Scope 2 and 3 	indirect emissions will also decrease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06017"/>
            <a:ext cx="10499725" cy="490331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Assumptions</a:t>
            </a:r>
          </a:p>
        </p:txBody>
      </p:sp>
    </p:spTree>
    <p:extLst>
      <p:ext uri="{BB962C8B-B14F-4D97-AF65-F5344CB8AC3E}">
        <p14:creationId xmlns:p14="http://schemas.microsoft.com/office/powerpoint/2010/main" val="388426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682EE-7240-80AB-0DDF-957023B06E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E8CCB1-4F90-C9B4-C966-8B2857F8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7D375-FBC6-E287-DFA1-834F4A6466A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3350" y="583097"/>
            <a:ext cx="11925299" cy="616225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5 shows what happens across whole regional LGA economy (every sector) in summary form: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for top 5 performing sectors and lowest 5 performing 	   	   sectors are shown</a:t>
            </a:r>
            <a:endParaRPr lang="en-AU" sz="3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0ABD7F1-974D-D1FB-3274-FB50C2C0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"/>
            <a:ext cx="10499725" cy="583096"/>
          </a:xfrm>
        </p:spPr>
        <p:txBody>
          <a:bodyPr>
            <a:normAutofit fontScale="90000"/>
          </a:bodyPr>
          <a:lstStyle/>
          <a:p>
            <a:r>
              <a:rPr lang="en-A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Method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3679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9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26EBF-0049-A5E2-EEE3-B848DC4DFC1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DB74C9-B808-4394-A017-79C83B2524EF}" type="datetime1">
              <a:rPr lang="en-US" smtClean="0"/>
              <a:t>3/1/2024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8E10D7-9152-4926-A3A3-921246B12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BE4F-485E-C30F-34C1-C6F559DCFA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49357"/>
            <a:ext cx="12191999" cy="620274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that under the net-zero scenario, the ‘sheep, grains, beef &amp; dairy cattle’ sector is expected to grow for each  of the four (4) LGAs (Report S10):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With farms achieving net-zero carbon emissions expected to have no 		   substantial negative impact on any economic sectors nor on the overall 	   	   economic activity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A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A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All economic variables (measures) increased their values (from those in 		  Column 2 to value in Column 7) with total increases shown in Column 6 &amp; 	   	   percentage increases shown in Column 8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A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Contribution of own sector industry support and consumption flow-on 	   	   multipliers is also shown (Columns 3, 4 and 5 respectively)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7EE003-EB81-B86C-159B-C8A18ACD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074" y="132522"/>
            <a:ext cx="11040875" cy="516836"/>
          </a:xfrm>
        </p:spPr>
        <p:txBody>
          <a:bodyPr>
            <a:noAutofit/>
          </a:bodyPr>
          <a:lstStyle/>
          <a:p>
            <a:r>
              <a:rPr lang="en-A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Zero Simulation - Results Summary Table 5 </a:t>
            </a:r>
          </a:p>
        </p:txBody>
      </p:sp>
    </p:spTree>
    <p:extLst>
      <p:ext uri="{BB962C8B-B14F-4D97-AF65-F5344CB8AC3E}">
        <p14:creationId xmlns:p14="http://schemas.microsoft.com/office/powerpoint/2010/main" val="343762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nimalist Presentation">
      <a:dk1>
        <a:sysClr val="windowText" lastClr="000000"/>
      </a:dk1>
      <a:lt1>
        <a:sysClr val="window" lastClr="FFFFFF"/>
      </a:lt1>
      <a:dk2>
        <a:srgbClr val="ABABAB"/>
      </a:dk2>
      <a:lt2>
        <a:srgbClr val="F2F1EE"/>
      </a:lt2>
      <a:accent1>
        <a:srgbClr val="D8D2CD"/>
      </a:accent1>
      <a:accent2>
        <a:srgbClr val="C0C9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Biome Light"/>
        <a:ea typeface=""/>
        <a:cs typeface=""/>
      </a:majorFont>
      <a:minorFont>
        <a:latin typeface="Biom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color presentation_Win32_LW_v2.potx" id="{B7F4C684-7BE5-4BD8-BEBE-7F207A45F474}" vid="{9091DE1E-F617-4C59-950B-F96736B889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a7033854-e21a-48c6-bb79-ceff5308b280" xsi:nil="true"/>
    <lcf76f155ced4ddcb4097134ff3c332f xmlns="a7033854-e21a-48c6-bb79-ceff5308b280">
      <Terms xmlns="http://schemas.microsoft.com/office/infopath/2007/PartnerControls"/>
    </lcf76f155ced4ddcb4097134ff3c332f>
    <TaxCatchAll xmlns="9d2f1e64-6425-48e0-8f67-07eb61279ad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E1799EA682D54DBA5F5D6788E1A28A" ma:contentTypeVersion="18" ma:contentTypeDescription="Create a new document." ma:contentTypeScope="" ma:versionID="3470817456b0c218f273ca9e9c7280eb">
  <xsd:schema xmlns:xsd="http://www.w3.org/2001/XMLSchema" xmlns:xs="http://www.w3.org/2001/XMLSchema" xmlns:p="http://schemas.microsoft.com/office/2006/metadata/properties" xmlns:ns2="a7033854-e21a-48c6-bb79-ceff5308b280" xmlns:ns3="9d2f1e64-6425-48e0-8f67-07eb61279ad6" targetNamespace="http://schemas.microsoft.com/office/2006/metadata/properties" ma:root="true" ma:fieldsID="679f8d6b116afc959f18df7a4dec5f08" ns2:_="" ns3:_="">
    <xsd:import namespace="a7033854-e21a-48c6-bb79-ceff5308b280"/>
    <xsd:import namespace="9d2f1e64-6425-48e0-8f67-07eb61279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33854-e21a-48c6-bb79-ceff5308b2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cbabf36-7048-47a6-a29e-acfea3ebb2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f1e64-6425-48e0-8f67-07eb61279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2b74db2-45ba-456e-a822-7ea1f344165a}" ma:internalName="TaxCatchAll" ma:showField="CatchAllData" ma:web="9d2f1e64-6425-48e0-8f67-07eb61279a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10211-FBDE-44DA-8AD6-29E596B297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976319-4513-485C-AD3A-E56C39927A3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F04459C-8D15-4CD1-88EA-7CFA0EE496A9}"/>
</file>

<file path=docProps/app.xml><?xml version="1.0" encoding="utf-8"?>
<Properties xmlns="http://schemas.openxmlformats.org/officeDocument/2006/extended-properties" xmlns:vt="http://schemas.openxmlformats.org/officeDocument/2006/docPropsVTypes">
  <Template>{51F7F469-B98A-4F17-BB59-62CC8EFDD66F}tf16411245_win32</Template>
  <TotalTime>1266</TotalTime>
  <Words>2560</Words>
  <Application>Microsoft Office PowerPoint</Application>
  <PresentationFormat>Widescreen</PresentationFormat>
  <Paragraphs>283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Biome Light</vt:lpstr>
      <vt:lpstr>Calibri</vt:lpstr>
      <vt:lpstr>Times New Roman</vt:lpstr>
      <vt:lpstr>Office Theme</vt:lpstr>
      <vt:lpstr>An Input-Output Zero Greenhouse Gas Simulation – Method &amp; Results:  Applied to the ‘Sheep, Grains, Beef &amp; Dairy Cattle’    Sector of the Hindmarsh, Yarriambiack and Horsham Rural City LGA Regional Economies </vt:lpstr>
      <vt:lpstr>Background</vt:lpstr>
      <vt:lpstr>Method:  What the Data Tells Us - Report Tables 1 and 2</vt:lpstr>
      <vt:lpstr>Method:  What the Data Tells Us - Report Tables 1 and 2</vt:lpstr>
      <vt:lpstr>Method: Table 3</vt:lpstr>
      <vt:lpstr>Simulation Method</vt:lpstr>
      <vt:lpstr>Method Assumptions</vt:lpstr>
      <vt:lpstr>Simulation Method</vt:lpstr>
      <vt:lpstr>Net Zero Simulation - Results Summary Table 5 </vt:lpstr>
      <vt:lpstr>Net Zero Simulation – Results Summary Table 6 </vt:lpstr>
      <vt:lpstr>Net Zero Simulation – Results Summary Table 6 </vt:lpstr>
      <vt:lpstr>Net Zero Simulation – Results Summary Table 6 </vt:lpstr>
      <vt:lpstr>Net Zero Simulation – Results Summary Table 6 </vt:lpstr>
      <vt:lpstr>Net Zero Simulation – Results Summary Table 7 </vt:lpstr>
      <vt:lpstr>Policy Implications &amp; Future Research</vt:lpstr>
      <vt:lpstr>Policy Implications &amp; Future Research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title</dc:title>
  <dc:creator>Paul McPhee</dc:creator>
  <cp:lastModifiedBy>Craig Hurley</cp:lastModifiedBy>
  <cp:revision>86</cp:revision>
  <dcterms:created xsi:type="dcterms:W3CDTF">2023-03-28T06:47:39Z</dcterms:created>
  <dcterms:modified xsi:type="dcterms:W3CDTF">2024-02-29T22:11:38Z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